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7" r:id="rId2"/>
    <p:sldId id="258" r:id="rId3"/>
    <p:sldId id="338" r:id="rId4"/>
    <p:sldId id="309" r:id="rId5"/>
    <p:sldId id="310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9" r:id="rId21"/>
    <p:sldId id="322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3039"/>
    <a:srgbClr val="165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745ADA3-CC14-4B77-8FDB-CB128B831075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0ABF932-708D-466F-9ADF-E8E7007D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32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4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9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8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3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6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9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5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2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9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1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3C20-B866-4514-B81D-2A0069EB2D1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3C20-B866-4514-B81D-2A0069EB2D1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5D3B-3A89-4351-A64D-29DD3EC18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5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sa.state.al.us/LRS/local_laws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marrington@alabamacounties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3" y="5796895"/>
            <a:ext cx="1114815" cy="64316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44770" y="1794412"/>
            <a:ext cx="8499230" cy="3479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990000"/>
                </a:solidFill>
                <a:latin typeface="Arial Narrow" panose="020B0606020202030204" pitchFamily="34" charset="0"/>
              </a:rPr>
              <a:t>Creating a “Go-To” Notebook for Your New Commissioners</a:t>
            </a:r>
            <a:r>
              <a:rPr lang="en-US" sz="4000" b="1" dirty="0" smtClean="0">
                <a:latin typeface="Arial Narrow" panose="020B0606020202030204" pitchFamily="34" charset="0"/>
              </a:rPr>
              <a:t/>
            </a:r>
            <a:br>
              <a:rPr lang="en-US" sz="4000" b="1" dirty="0" smtClean="0">
                <a:latin typeface="Arial Narrow" panose="020B0606020202030204" pitchFamily="34" charset="0"/>
              </a:rPr>
            </a:br>
            <a:endParaRPr lang="en-US" sz="4000" b="1" dirty="0">
              <a:latin typeface="Arial Narrow" panose="020B060602020203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44770" y="4181362"/>
            <a:ext cx="70866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Arial Narrow" panose="020B0606020202030204" pitchFamily="34" charset="0"/>
              </a:rPr>
              <a:t>Morgan Arrington, ACCA General Counsel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153150"/>
            <a:ext cx="2895600" cy="476250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8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New Commissioner’s Notebook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047875"/>
            <a:ext cx="8029962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Local Laws</a:t>
            </a:r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Compilation of any local laws of particular importance</a:t>
            </a: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This should be limited to local laws affecting how county commission operates or how it impacts role of administrator/engineer</a:t>
            </a: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Things such as a home rule law, planning and zoning authority, etc., district or unit system law, county commission makeup law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pPr lvl="0"/>
            <a:r>
              <a:rPr lang="en-US" i="1" dirty="0">
                <a:solidFill>
                  <a:srgbClr val="FF0000"/>
                </a:solidFill>
                <a:latin typeface="Arial Narrow" panose="020B0606020202030204" pitchFamily="34" charset="0"/>
              </a:rPr>
              <a:t>Pro Tip:  </a:t>
            </a:r>
            <a:r>
              <a:rPr lang="en-US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Find </a:t>
            </a:r>
            <a:r>
              <a:rPr lang="en-US" i="1" dirty="0">
                <a:solidFill>
                  <a:srgbClr val="FF0000"/>
                </a:solidFill>
                <a:latin typeface="Arial Narrow" panose="020B0606020202030204" pitchFamily="34" charset="0"/>
              </a:rPr>
              <a:t>your county’s local law through the electronic Local Laws Index by County found at </a:t>
            </a:r>
            <a:r>
              <a:rPr lang="en-US" i="1" u="sng" dirty="0">
                <a:latin typeface="Arial Narrow" panose="020B0606020202030204" pitchFamily="34" charset="0"/>
                <a:hlinkClick r:id="rId3"/>
              </a:rPr>
              <a:t>http://lsa.state.al.us/LRS/local_laws.aspx</a:t>
            </a:r>
            <a:endParaRPr lang="en-US" dirty="0">
              <a:latin typeface="Arial Narrow" panose="020B0606020202030204" pitchFamily="34" charset="0"/>
            </a:endParaRPr>
          </a:p>
          <a:p>
            <a:endParaRPr lang="en-US" sz="27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27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New Commissioner’s Notebook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047875"/>
            <a:ext cx="8029962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Revenue Sources</a:t>
            </a:r>
            <a:endParaRPr lang="en-US" sz="2400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Explanation of federal/state/local revenue sources for county</a:t>
            </a: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Not detailed explanation of revenue sources but what does county get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Itemization of local revenue and distribution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pPr lvl="0"/>
            <a:r>
              <a:rPr lang="en-US" i="1" dirty="0">
                <a:solidFill>
                  <a:srgbClr val="FF0000"/>
                </a:solidFill>
                <a:latin typeface="Arial Narrow" panose="020B0606020202030204" pitchFamily="34" charset="0"/>
              </a:rPr>
              <a:t>Pro Tip:  Include a reference to any restrictions on the uses of the various funds </a:t>
            </a: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en-US" sz="27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52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New Commissioner’s Notebook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047875"/>
            <a:ext cx="8029962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County Commission Meeting Items</a:t>
            </a:r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Organizational Session Requirements 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Copy of Rules of Procedure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Agenda-setting process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Any local policies/resolutions affecting meetings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pPr lvl="0"/>
            <a:r>
              <a:rPr lang="en-US" i="1" dirty="0">
                <a:solidFill>
                  <a:srgbClr val="FF0000"/>
                </a:solidFill>
                <a:latin typeface="Arial Narrow" panose="020B0606020202030204" pitchFamily="34" charset="0"/>
              </a:rPr>
              <a:t>Pro Tip:  Include a calendar displaying commission meetings and works sessions, as well as other key events such as spring clean ups</a:t>
            </a: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en-US" sz="27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3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New Commissioner’s Notebook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047875"/>
            <a:ext cx="8029962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Association of County Commissions of Alabama</a:t>
            </a:r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Description of Organization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Contact Information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Include something about NACO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Conference/Training information</a:t>
            </a: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 </a:t>
            </a:r>
          </a:p>
          <a:p>
            <a:pPr lvl="0"/>
            <a:r>
              <a:rPr lang="en-US" i="1" dirty="0">
                <a:solidFill>
                  <a:srgbClr val="FF0000"/>
                </a:solidFill>
                <a:latin typeface="Arial Narrow" panose="020B0606020202030204" pitchFamily="34" charset="0"/>
              </a:rPr>
              <a:t>Pro Tip:  Provide ACCA staff email addresses and encourage new commissioners to “whitelist” those listed</a:t>
            </a: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en-US" sz="27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94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New Commissioner’s Notebook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047875"/>
            <a:ext cx="8029962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Training</a:t>
            </a:r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ALGTI requirement/information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County Government Education Institute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Other conferences and workshops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pPr lvl="0"/>
            <a:r>
              <a:rPr lang="en-US" i="1" dirty="0">
                <a:solidFill>
                  <a:srgbClr val="FF0000"/>
                </a:solidFill>
                <a:latin typeface="Arial Narrow" panose="020B0606020202030204" pitchFamily="34" charset="0"/>
              </a:rPr>
              <a:t>Pro Tip:  Provide a list of current county employees participating in a CGEI certification program</a:t>
            </a: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en-US" sz="27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4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New Commissioner’s Notebook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047875"/>
            <a:ext cx="8029962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Legislative Issues</a:t>
            </a:r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Contact info on all legislators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Explanation of “local” local legislation process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How handled with local legislators (re: resolution/meeting, etc.)</a:t>
            </a: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 </a:t>
            </a:r>
          </a:p>
          <a:p>
            <a:pPr lvl="0"/>
            <a:r>
              <a:rPr lang="en-US" i="1" dirty="0">
                <a:solidFill>
                  <a:srgbClr val="FF0000"/>
                </a:solidFill>
                <a:latin typeface="Arial Narrow" panose="020B0606020202030204" pitchFamily="34" charset="0"/>
              </a:rPr>
              <a:t>Pro Tip:  The ACCA mobile app “ACCA67” contains updated information on all members of the Alabama Legislature </a:t>
            </a: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en-US" sz="27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87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New Commissioner’s Notebook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047875"/>
            <a:ext cx="8029962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Calendar of Events</a:t>
            </a:r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County Commission Meeting Dates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Important Dates for commission action (levy of taxes/budget approval, etc.)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ACCA/NACo events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Legislative Session Days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pPr lvl="0"/>
            <a:r>
              <a:rPr lang="en-US" i="1" dirty="0">
                <a:solidFill>
                  <a:srgbClr val="FF0000"/>
                </a:solidFill>
                <a:latin typeface="Arial Narrow" panose="020B0606020202030204" pitchFamily="34" charset="0"/>
              </a:rPr>
              <a:t>Pro Tip:  The ACCA calendar is distributed annually at either the Legislative Conference or Legislative District Meetings</a:t>
            </a: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en-US" sz="27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79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New Commissioner’s Notebook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047875"/>
            <a:ext cx="8029962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Current Events</a:t>
            </a:r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Summaries/Reports from department heads of top pending issues</a:t>
            </a: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Administrator</a:t>
            </a: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Engineer</a:t>
            </a: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EMA Director</a:t>
            </a: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County Attorney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These will be reports of pressing ongoing matters such as lawsuits, negotiations, major impending road project, etc.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pPr lvl="0"/>
            <a:r>
              <a:rPr lang="en-US" i="1" dirty="0">
                <a:solidFill>
                  <a:srgbClr val="FF0000"/>
                </a:solidFill>
                <a:latin typeface="Arial Narrow" panose="020B0606020202030204" pitchFamily="34" charset="0"/>
              </a:rPr>
              <a:t>Pro Tip:  Include a listing of any pending legislative issues that the commission is working on with the local legislative delegation </a:t>
            </a: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en-US" sz="27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6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New Commissioner’s Notebook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047875"/>
            <a:ext cx="8029962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Information on County Liability and Worker’s Comp Insurance</a:t>
            </a:r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Who is carrier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Who is covered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Process for reporting claims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pPr lvl="0"/>
            <a:r>
              <a:rPr lang="en-US" i="1" dirty="0">
                <a:solidFill>
                  <a:srgbClr val="FF0000"/>
                </a:solidFill>
                <a:latin typeface="Arial Narrow" panose="020B0606020202030204" pitchFamily="34" charset="0"/>
              </a:rPr>
              <a:t>Pro Tip:  Include copies of any specific safety or security policies that have been adopted pursuant to coverage recommendations </a:t>
            </a: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en-US" sz="27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49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New Commissioner’s Notebook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047875"/>
            <a:ext cx="8029962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Important Contact Information</a:t>
            </a:r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Key state agencies (Ethics Commission, ALDOT, DOR, Governor’s office, Examiners, other)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Include contact persons</a:t>
            </a: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 </a:t>
            </a:r>
          </a:p>
          <a:p>
            <a:pPr lvl="0"/>
            <a:r>
              <a:rPr lang="en-US" i="1" dirty="0">
                <a:solidFill>
                  <a:srgbClr val="FF0000"/>
                </a:solidFill>
                <a:latin typeface="Arial Narrow" panose="020B0606020202030204" pitchFamily="34" charset="0"/>
              </a:rPr>
              <a:t>Pro Tip:  Make an electronic copy with hyperlinked email addresses available</a:t>
            </a: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en-US" sz="27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33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1935532"/>
            <a:ext cx="79248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“Almost everyone will make a good first impression, but only a few will make a good lasting impression.”</a:t>
            </a:r>
          </a:p>
          <a:p>
            <a:pPr marL="457200" lvl="1" indent="0" algn="ctr">
              <a:buNone/>
            </a:pPr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- Sonya Parker</a:t>
            </a:r>
            <a:endParaRPr lang="en-US" sz="4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453" y="996696"/>
            <a:ext cx="8724893" cy="5715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"/>
            <a:ext cx="9144000" cy="1115568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 Template </a:t>
            </a:r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Available </a:t>
            </a:r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72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Questions? More information?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773399" y="2291577"/>
            <a:ext cx="79248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500" i="1" dirty="0" smtClean="0">
                <a:latin typeface="Arial Narrow" panose="020B0606020202030204" pitchFamily="34" charset="0"/>
              </a:rPr>
              <a:t>Morgan Arrington, General Counsel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Association of County Commissions of Alabama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hlinkClick r:id="rId3"/>
              </a:rPr>
              <a:t>marrington@alabamacounties.org</a:t>
            </a: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(334) 263-7594</a:t>
            </a:r>
          </a:p>
          <a:p>
            <a:pPr marL="0" indent="0">
              <a:buNone/>
            </a:pPr>
            <a:endParaRPr lang="en-US" sz="31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endParaRPr lang="en-US" sz="27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endParaRPr lang="en-US" sz="27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153150"/>
            <a:ext cx="2895600" cy="476250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052" y="3581122"/>
            <a:ext cx="2080901" cy="208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6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New Commissioner’s Notebook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1676400"/>
            <a:ext cx="8029962" cy="471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County Commissioner</a:t>
            </a:r>
            <a:endParaRPr lang="en-US" sz="32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</a:rPr>
              <a:t>Responsibilities/duties</a:t>
            </a:r>
          </a:p>
          <a:p>
            <a:pPr marL="1257300" lvl="2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This </a:t>
            </a: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</a:rPr>
              <a:t>should be very brief bullet sheet of main areas of concentration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Chairman </a:t>
            </a: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</a:rPr>
              <a:t>role</a:t>
            </a:r>
          </a:p>
          <a:p>
            <a:pPr marL="1257300" lvl="2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</a:rPr>
              <a:t>How </a:t>
            </a:r>
            <a:r>
              <a:rPr lang="en-US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are chair and vice-chair </a:t>
            </a: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</a:rPr>
              <a:t>selected</a:t>
            </a:r>
          </a:p>
          <a:p>
            <a:pPr marL="1257300" lvl="2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Include </a:t>
            </a: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</a:rPr>
              <a:t>any local policy/laws/court orders addressing chairman role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</a:rPr>
              <a:t>Compensation and Benefits</a:t>
            </a:r>
          </a:p>
          <a:p>
            <a:pPr marL="1257300" lvl="2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</a:rPr>
              <a:t>Salary and how/when paid</a:t>
            </a:r>
          </a:p>
          <a:p>
            <a:pPr marL="1257300" lvl="2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</a:rPr>
              <a:t>RSA info if in retirement system</a:t>
            </a:r>
          </a:p>
          <a:p>
            <a:pPr marL="1257300" lvl="2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</a:rPr>
              <a:t>Health insurance coverage –who pays</a:t>
            </a:r>
          </a:p>
          <a:p>
            <a:pPr marL="1257300" lvl="2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</a:rPr>
              <a:t>Travel reimbursement rules</a:t>
            </a:r>
          </a:p>
          <a:p>
            <a:pPr marL="1257300" lvl="2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</a:rPr>
              <a:t>County vehicle usage</a:t>
            </a:r>
          </a:p>
          <a:p>
            <a:endParaRPr lang="en-US" sz="27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4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New Commissioner’s Notebook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1935532"/>
            <a:ext cx="79248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County Government Organizational Chart</a:t>
            </a:r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This should include each office that falls under the umbrella of county commission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Should also include offices of tax officials, sheriff, probate judge, and any other offices funded by county commission 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May want separate charts for these offices</a:t>
            </a:r>
          </a:p>
          <a:p>
            <a:endParaRPr lang="en-US" sz="2400" dirty="0" smtClean="0">
              <a:latin typeface="Arial Narrow" panose="020B0606020202030204" pitchFamily="34" charset="0"/>
            </a:endParaRPr>
          </a:p>
          <a:p>
            <a:endParaRPr lang="en-US" sz="2400" dirty="0">
              <a:latin typeface="Arial Narrow" panose="020B0606020202030204" pitchFamily="34" charset="0"/>
            </a:endParaRPr>
          </a:p>
          <a:p>
            <a:r>
              <a:rPr lang="en-US" sz="2400" i="1" dirty="0">
                <a:solidFill>
                  <a:srgbClr val="FF0000"/>
                </a:solidFill>
                <a:latin typeface="Arial Narrow" panose="020B0606020202030204" pitchFamily="34" charset="0"/>
              </a:rPr>
              <a:t>Pro Tip:  A graphic representation that clearly shows the chain of command would be helpful for most new commissioners</a:t>
            </a:r>
            <a:endParaRPr lang="en-US" sz="2700" i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30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New Commissioner’s Notebook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1935532"/>
            <a:ext cx="7618577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100" b="1" dirty="0">
                <a:latin typeface="Arial Narrow" panose="020B0606020202030204" pitchFamily="34" charset="0"/>
              </a:rPr>
              <a:t>County Information</a:t>
            </a:r>
            <a:endParaRPr lang="en-US" sz="5100" dirty="0">
              <a:latin typeface="Arial Narrow" panose="020B0606020202030204" pitchFamily="34" charset="0"/>
            </a:endParaRPr>
          </a:p>
          <a:p>
            <a:pPr lvl="1"/>
            <a:r>
              <a:rPr lang="en-US" sz="4400" dirty="0">
                <a:latin typeface="Arial Narrow" panose="020B0606020202030204" pitchFamily="34" charset="0"/>
              </a:rPr>
              <a:t>County Map or information relating to accessing map</a:t>
            </a:r>
          </a:p>
          <a:p>
            <a:pPr lvl="1"/>
            <a:r>
              <a:rPr lang="en-US" sz="4400" dirty="0">
                <a:latin typeface="Arial Narrow" panose="020B0606020202030204" pitchFamily="34" charset="0"/>
              </a:rPr>
              <a:t>Copy of resolution or local law establishing district or unit system in county</a:t>
            </a:r>
          </a:p>
          <a:p>
            <a:pPr lvl="1"/>
            <a:r>
              <a:rPr lang="en-US" sz="4400" dirty="0">
                <a:latin typeface="Arial Narrow" panose="020B0606020202030204" pitchFamily="34" charset="0"/>
              </a:rPr>
              <a:t>May want to include something about funding district system offices</a:t>
            </a:r>
          </a:p>
          <a:p>
            <a:pPr lvl="1"/>
            <a:r>
              <a:rPr lang="en-US" sz="4400" dirty="0">
                <a:latin typeface="Arial Narrow" panose="020B0606020202030204" pitchFamily="34" charset="0"/>
              </a:rPr>
              <a:t>Demographics of county </a:t>
            </a:r>
          </a:p>
          <a:p>
            <a:pPr lvl="2"/>
            <a:r>
              <a:rPr lang="en-US" sz="4400" dirty="0">
                <a:latin typeface="Arial Narrow" panose="020B0606020202030204" pitchFamily="34" charset="0"/>
              </a:rPr>
              <a:t>Paved v. unpaved roads</a:t>
            </a:r>
          </a:p>
          <a:p>
            <a:pPr lvl="2"/>
            <a:r>
              <a:rPr lang="en-US" sz="4400" dirty="0">
                <a:latin typeface="Arial Narrow" panose="020B0606020202030204" pitchFamily="34" charset="0"/>
              </a:rPr>
              <a:t>Road miles</a:t>
            </a:r>
          </a:p>
          <a:p>
            <a:pPr lvl="2"/>
            <a:r>
              <a:rPr lang="en-US" sz="4400" dirty="0">
                <a:latin typeface="Arial Narrow" panose="020B0606020202030204" pitchFamily="34" charset="0"/>
              </a:rPr>
              <a:t>Population split for each district</a:t>
            </a:r>
          </a:p>
          <a:p>
            <a:pPr lvl="2"/>
            <a:r>
              <a:rPr lang="en-US" sz="4400" dirty="0">
                <a:latin typeface="Arial Narrow" panose="020B0606020202030204" pitchFamily="34" charset="0"/>
              </a:rPr>
              <a:t>Other</a:t>
            </a:r>
          </a:p>
          <a:p>
            <a:r>
              <a:rPr lang="en-US" sz="44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Pro </a:t>
            </a:r>
            <a:r>
              <a:rPr lang="en-US" sz="4400" i="1" dirty="0">
                <a:solidFill>
                  <a:srgbClr val="FF0000"/>
                </a:solidFill>
                <a:latin typeface="Arial Narrow" panose="020B0606020202030204" pitchFamily="34" charset="0"/>
              </a:rPr>
              <a:t>Tip:  Include a few pages about your county’s history and include “fun facts” or county trivia</a:t>
            </a:r>
            <a:endParaRPr lang="en-US" sz="3600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en-US" sz="27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4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New Commissioner’s Notebook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047875"/>
            <a:ext cx="8029962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Overview of the Other County Offices </a:t>
            </a:r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Explanation of county funding obligations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How they interact with the Commission 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Which employees fall under county commission personnel policies 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Include contact information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pPr lvl="0"/>
            <a:r>
              <a:rPr lang="en-US" sz="2600" i="1" dirty="0">
                <a:solidFill>
                  <a:srgbClr val="FF0000"/>
                </a:solidFill>
                <a:latin typeface="Arial Narrow" panose="020B0606020202030204" pitchFamily="34" charset="0"/>
              </a:rPr>
              <a:t>Pro Tip:  Include a list of entities for whom the Commission </a:t>
            </a:r>
            <a:r>
              <a:rPr lang="en-US" sz="2600" i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must</a:t>
            </a:r>
            <a:r>
              <a:rPr lang="en-US" sz="2600" i="1" dirty="0">
                <a:solidFill>
                  <a:srgbClr val="FF0000"/>
                </a:solidFill>
                <a:latin typeface="Arial Narrow" panose="020B0606020202030204" pitchFamily="34" charset="0"/>
              </a:rPr>
              <a:t> provide office space and a list of those entities for whom the Commission voluntarily provides office space</a:t>
            </a:r>
            <a:endParaRPr lang="en-US" sz="26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en-US" sz="26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Pro </a:t>
            </a:r>
            <a:r>
              <a:rPr lang="en-US" sz="2600" i="1" dirty="0">
                <a:solidFill>
                  <a:srgbClr val="FF0000"/>
                </a:solidFill>
                <a:latin typeface="Arial Narrow" panose="020B0606020202030204" pitchFamily="34" charset="0"/>
              </a:rPr>
              <a:t>Tip:  Include a list of agencies for whom the county serves as the payroll processor</a:t>
            </a:r>
            <a:endParaRPr lang="en-US" sz="26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en-US" sz="27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58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New Commissioner’s Notebook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047875"/>
            <a:ext cx="8029962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Arial Narrow" panose="020B0606020202030204" pitchFamily="34" charset="0"/>
              </a:rPr>
              <a:t>County Attorney</a:t>
            </a:r>
            <a:endParaRPr lang="en-US" dirty="0" smtClean="0">
              <a:latin typeface="Arial Narrow" panose="020B0606020202030204" pitchFamily="34" charset="0"/>
            </a:endParaRP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Role of county attorney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“Rules” for contacting, etc.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pPr lvl="0"/>
            <a:r>
              <a:rPr lang="en-US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Pro Tip:  Include copies of any current court orders or consent decrees</a:t>
            </a:r>
            <a:endParaRPr lang="en-US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en-US" sz="27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62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New Commissioner’s Notebook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047875"/>
            <a:ext cx="8029962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Personnel Matters</a:t>
            </a:r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County Employee Handbook/Personnel Policy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Relationship of employees working for other county officials (sheriff, tax officials, probate judge)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Role of County Commission in hiring/firing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New Employee Orientation package</a:t>
            </a:r>
          </a:p>
          <a:p>
            <a:pPr marL="0" indent="0">
              <a:buNone/>
            </a:pPr>
            <a:r>
              <a:rPr lang="en-US" i="1" dirty="0">
                <a:latin typeface="Arial Narrow" panose="020B0606020202030204" pitchFamily="34" charset="0"/>
              </a:rPr>
              <a:t> </a:t>
            </a:r>
            <a:endParaRPr lang="en-US" dirty="0">
              <a:latin typeface="Arial Narrow" panose="020B0606020202030204" pitchFamily="34" charset="0"/>
            </a:endParaRPr>
          </a:p>
          <a:p>
            <a:pPr lvl="0"/>
            <a:r>
              <a:rPr lang="en-US" i="1" dirty="0">
                <a:solidFill>
                  <a:srgbClr val="FF0000"/>
                </a:solidFill>
                <a:latin typeface="Arial Narrow" panose="020B0606020202030204" pitchFamily="34" charset="0"/>
              </a:rPr>
              <a:t>Pro Tip:  Include a copy of the employee pay plan</a:t>
            </a: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en-US" sz="27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6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47" y="5895750"/>
            <a:ext cx="1114815" cy="643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676401"/>
          </a:xfrm>
          <a:prstGeom prst="rect">
            <a:avLst/>
          </a:prstGeom>
          <a:solidFill>
            <a:srgbClr val="165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5788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New Commissioner’s Notebook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047875"/>
            <a:ext cx="8029962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Local Boards/Commissions</a:t>
            </a:r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Explanation of various local boards and commissions “created” by county commission or by statute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Include appointment process for each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Role, if any, of county commission in operation of board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Any county funding/appropriation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pPr lvl="0"/>
            <a:r>
              <a:rPr lang="en-US" i="1" dirty="0">
                <a:solidFill>
                  <a:srgbClr val="FF0000"/>
                </a:solidFill>
                <a:latin typeface="Arial Narrow" panose="020B0606020202030204" pitchFamily="34" charset="0"/>
              </a:rPr>
              <a:t>Pro Tip:  Include a current listing of appointments including term expirations</a:t>
            </a: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en-US" sz="2700" i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153150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Arial Narrow" panose="020B0606020202030204" pitchFamily="34" charset="0"/>
              </a:rPr>
              <a:t>www.alabamacounties.org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80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1710</TotalTime>
  <Words>905</Words>
  <Application>Microsoft Office PowerPoint</Application>
  <PresentationFormat>On-screen Show (4:3)</PresentationFormat>
  <Paragraphs>169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Narrow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Legislative Battleground:   Social Media</dc:title>
  <dc:creator>Jeannie Gaines</dc:creator>
  <cp:lastModifiedBy>Morgan Arrington</cp:lastModifiedBy>
  <cp:revision>52</cp:revision>
  <cp:lastPrinted>2017-10-26T17:48:28Z</cp:lastPrinted>
  <dcterms:created xsi:type="dcterms:W3CDTF">2017-10-11T19:17:09Z</dcterms:created>
  <dcterms:modified xsi:type="dcterms:W3CDTF">2018-04-26T15:34:12Z</dcterms:modified>
</cp:coreProperties>
</file>