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91" r:id="rId3"/>
    <p:sldId id="281" r:id="rId4"/>
    <p:sldId id="261" r:id="rId5"/>
    <p:sldId id="262" r:id="rId6"/>
    <p:sldId id="258" r:id="rId7"/>
    <p:sldId id="282" r:id="rId8"/>
    <p:sldId id="283" r:id="rId9"/>
    <p:sldId id="284" r:id="rId10"/>
    <p:sldId id="285" r:id="rId11"/>
    <p:sldId id="286" r:id="rId12"/>
    <p:sldId id="287" r:id="rId13"/>
    <p:sldId id="288" r:id="rId14"/>
    <p:sldId id="289" r:id="rId15"/>
    <p:sldId id="290" r:id="rId16"/>
    <p:sldId id="26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C0F3F-43AB-494C-84D6-4D32EE963F0E}" type="datetimeFigureOut">
              <a:rPr lang="en-US" smtClean="0"/>
              <a:t>8/16/2018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14C200-A11C-4D6F-BB03-387A01663E0D}" type="slidenum">
              <a:rPr lang="en-US" smtClean="0"/>
              <a:t>‹#›</a:t>
            </a:fld>
            <a:endParaRPr lang="en-US"/>
          </a:p>
        </p:txBody>
      </p:sp>
    </p:spTree>
    <p:extLst>
      <p:ext uri="{BB962C8B-B14F-4D97-AF65-F5344CB8AC3E}">
        <p14:creationId xmlns:p14="http://schemas.microsoft.com/office/powerpoint/2010/main" val="266663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a:t>
            </a:fld>
            <a:endParaRPr lang="en-US"/>
          </a:p>
        </p:txBody>
      </p:sp>
    </p:spTree>
    <p:extLst>
      <p:ext uri="{BB962C8B-B14F-4D97-AF65-F5344CB8AC3E}">
        <p14:creationId xmlns:p14="http://schemas.microsoft.com/office/powerpoint/2010/main" val="43126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10</a:t>
            </a:fld>
            <a:endParaRPr lang="en-US"/>
          </a:p>
        </p:txBody>
      </p:sp>
    </p:spTree>
    <p:extLst>
      <p:ext uri="{BB962C8B-B14F-4D97-AF65-F5344CB8AC3E}">
        <p14:creationId xmlns:p14="http://schemas.microsoft.com/office/powerpoint/2010/main" val="1585395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11</a:t>
            </a:fld>
            <a:endParaRPr lang="en-US"/>
          </a:p>
        </p:txBody>
      </p:sp>
    </p:spTree>
    <p:extLst>
      <p:ext uri="{BB962C8B-B14F-4D97-AF65-F5344CB8AC3E}">
        <p14:creationId xmlns:p14="http://schemas.microsoft.com/office/powerpoint/2010/main" val="3325123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12</a:t>
            </a:fld>
            <a:endParaRPr lang="en-US"/>
          </a:p>
        </p:txBody>
      </p:sp>
    </p:spTree>
    <p:extLst>
      <p:ext uri="{BB962C8B-B14F-4D97-AF65-F5344CB8AC3E}">
        <p14:creationId xmlns:p14="http://schemas.microsoft.com/office/powerpoint/2010/main" val="24787969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13</a:t>
            </a:fld>
            <a:endParaRPr lang="en-US"/>
          </a:p>
        </p:txBody>
      </p:sp>
    </p:spTree>
    <p:extLst>
      <p:ext uri="{BB962C8B-B14F-4D97-AF65-F5344CB8AC3E}">
        <p14:creationId xmlns:p14="http://schemas.microsoft.com/office/powerpoint/2010/main" val="3954825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14</a:t>
            </a:fld>
            <a:endParaRPr lang="en-US"/>
          </a:p>
        </p:txBody>
      </p:sp>
    </p:spTree>
    <p:extLst>
      <p:ext uri="{BB962C8B-B14F-4D97-AF65-F5344CB8AC3E}">
        <p14:creationId xmlns:p14="http://schemas.microsoft.com/office/powerpoint/2010/main" val="1496967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15</a:t>
            </a:fld>
            <a:endParaRPr lang="en-US"/>
          </a:p>
        </p:txBody>
      </p:sp>
    </p:spTree>
    <p:extLst>
      <p:ext uri="{BB962C8B-B14F-4D97-AF65-F5344CB8AC3E}">
        <p14:creationId xmlns:p14="http://schemas.microsoft.com/office/powerpoint/2010/main" val="3440014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16</a:t>
            </a:fld>
            <a:endParaRPr lang="en-US"/>
          </a:p>
        </p:txBody>
      </p:sp>
    </p:spTree>
    <p:extLst>
      <p:ext uri="{BB962C8B-B14F-4D97-AF65-F5344CB8AC3E}">
        <p14:creationId xmlns:p14="http://schemas.microsoft.com/office/powerpoint/2010/main" val="1776876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2</a:t>
            </a:fld>
            <a:endParaRPr lang="en-US"/>
          </a:p>
        </p:txBody>
      </p:sp>
    </p:spTree>
    <p:extLst>
      <p:ext uri="{BB962C8B-B14F-4D97-AF65-F5344CB8AC3E}">
        <p14:creationId xmlns:p14="http://schemas.microsoft.com/office/powerpoint/2010/main" val="205735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3</a:t>
            </a:fld>
            <a:endParaRPr lang="en-US"/>
          </a:p>
        </p:txBody>
      </p:sp>
    </p:spTree>
    <p:extLst>
      <p:ext uri="{BB962C8B-B14F-4D97-AF65-F5344CB8AC3E}">
        <p14:creationId xmlns:p14="http://schemas.microsoft.com/office/powerpoint/2010/main" val="196279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4</a:t>
            </a:fld>
            <a:endParaRPr lang="en-US"/>
          </a:p>
        </p:txBody>
      </p:sp>
    </p:spTree>
    <p:extLst>
      <p:ext uri="{BB962C8B-B14F-4D97-AF65-F5344CB8AC3E}">
        <p14:creationId xmlns:p14="http://schemas.microsoft.com/office/powerpoint/2010/main" val="3296043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5</a:t>
            </a:fld>
            <a:endParaRPr lang="en-US"/>
          </a:p>
        </p:txBody>
      </p:sp>
    </p:spTree>
    <p:extLst>
      <p:ext uri="{BB962C8B-B14F-4D97-AF65-F5344CB8AC3E}">
        <p14:creationId xmlns:p14="http://schemas.microsoft.com/office/powerpoint/2010/main" val="1319093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6</a:t>
            </a:fld>
            <a:endParaRPr lang="en-US"/>
          </a:p>
        </p:txBody>
      </p:sp>
    </p:spTree>
    <p:extLst>
      <p:ext uri="{BB962C8B-B14F-4D97-AF65-F5344CB8AC3E}">
        <p14:creationId xmlns:p14="http://schemas.microsoft.com/office/powerpoint/2010/main" val="1156169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7</a:t>
            </a:fld>
            <a:endParaRPr lang="en-US"/>
          </a:p>
        </p:txBody>
      </p:sp>
    </p:spTree>
    <p:extLst>
      <p:ext uri="{BB962C8B-B14F-4D97-AF65-F5344CB8AC3E}">
        <p14:creationId xmlns:p14="http://schemas.microsoft.com/office/powerpoint/2010/main" val="670229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8</a:t>
            </a:fld>
            <a:endParaRPr lang="en-US"/>
          </a:p>
        </p:txBody>
      </p:sp>
    </p:spTree>
    <p:extLst>
      <p:ext uri="{BB962C8B-B14F-4D97-AF65-F5344CB8AC3E}">
        <p14:creationId xmlns:p14="http://schemas.microsoft.com/office/powerpoint/2010/main" val="2117474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9</a:t>
            </a:fld>
            <a:endParaRPr lang="en-US"/>
          </a:p>
        </p:txBody>
      </p:sp>
    </p:spTree>
    <p:extLst>
      <p:ext uri="{BB962C8B-B14F-4D97-AF65-F5344CB8AC3E}">
        <p14:creationId xmlns:p14="http://schemas.microsoft.com/office/powerpoint/2010/main" val="94888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A0D882-1E4C-42C2-96E4-F65E10C3B70D}"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A0CFB4-BB9A-49D1-8B96-BA5A84D97843}"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986A84-CE82-413F-9CC8-9D1F5D2629E8}"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10497F-14A4-4FA9-A9AF-0943CE3B4CBE}"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86EE1-C77C-4587-9F6E-8CA0D2C5F2E2}"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EE5C05-5248-4D4B-ACD9-47A60EA305ED}"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8E8B30-22B6-4694-8FC9-FC166749CB99}"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B789B1-FEE4-4AEF-9032-F4003042E17A}"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252DFB-A9FD-483E-AC59-A63B4EAC6459}"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A27606-A981-4030-8422-9DC13FECDEA7}"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508141-8B7C-475E-89DC-8A460A5C5D47}" type="datetime1">
              <a:rPr lang="en-US" smtClean="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8536CC-1FCB-414D-90CC-CF69A2E51464}" type="datetime1">
              <a:rPr lang="en-US" smtClean="0"/>
              <a:t>8/16/2018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F2CF6B-9004-473E-B1C9-09B9B0990E1B}" type="datetime1">
              <a:rPr lang="en-US" smtClean="0"/>
              <a:t>8/16/2018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9575F-00FF-4828-A6CC-51C6EB2C8F11}" type="datetime1">
              <a:rPr lang="en-US" smtClean="0"/>
              <a:t>8/16/2018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8152BD-79CE-4EA1-8CD3-8120A09BAA14}" type="datetime1">
              <a:rPr lang="en-US" smtClean="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400D96-D497-43F2-AFEE-D28B181D9ABC}" type="datetime1">
              <a:rPr lang="en-US" smtClean="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2411B7-BBEE-46C8-8D6B-8CC71BCAAD03}" type="datetime1">
              <a:rPr lang="en-US" smtClean="0"/>
              <a:t>8/16/2018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Making the Most of Amendment 909</a:t>
            </a:r>
          </a:p>
        </p:txBody>
      </p:sp>
      <p:sp>
        <p:nvSpPr>
          <p:cNvPr id="3" name="Subtitle 2"/>
          <p:cNvSpPr>
            <a:spLocks noGrp="1"/>
          </p:cNvSpPr>
          <p:nvPr>
            <p:ph type="subTitle" idx="1"/>
          </p:nvPr>
        </p:nvSpPr>
        <p:spPr/>
        <p:txBody>
          <a:bodyPr>
            <a:normAutofit/>
          </a:bodyPr>
          <a:lstStyle/>
          <a:p>
            <a:r>
              <a:rPr lang="en-US" sz="2400" b="1" dirty="0">
                <a:solidFill>
                  <a:schemeClr val="tx1">
                    <a:lumMod val="65000"/>
                    <a:lumOff val="35000"/>
                  </a:schemeClr>
                </a:solidFill>
                <a:latin typeface="Arial Narrow" panose="020B0606020202030204" pitchFamily="34" charset="0"/>
              </a:rPr>
              <a:t>Terri Reynolds, Legislative Counsel</a:t>
            </a:r>
          </a:p>
          <a:p>
            <a:r>
              <a:rPr lang="en-US" sz="2400" b="1" dirty="0">
                <a:solidFill>
                  <a:schemeClr val="tx1">
                    <a:lumMod val="65000"/>
                    <a:lumOff val="35000"/>
                  </a:schemeClr>
                </a:solidFill>
                <a:latin typeface="Arial Narrow" panose="020B0606020202030204" pitchFamily="34" charset="0"/>
              </a:rPr>
              <a:t>Association of County Commissions of Alabama</a:t>
            </a:r>
          </a:p>
          <a:p>
            <a:endParaRPr lang="en-US" sz="2400" b="1" dirty="0"/>
          </a:p>
        </p:txBody>
      </p:sp>
      <p:pic>
        <p:nvPicPr>
          <p:cNvPr id="6" name="Picture 5"/>
          <p:cNvPicPr>
            <a:picLocks noChangeAspect="1"/>
          </p:cNvPicPr>
          <p:nvPr/>
        </p:nvPicPr>
        <p:blipFill>
          <a:blip r:embed="rId3"/>
          <a:stretch>
            <a:fillRect/>
          </a:stretch>
        </p:blipFill>
        <p:spPr>
          <a:xfrm>
            <a:off x="4018816" y="6053221"/>
            <a:ext cx="2743438" cy="341406"/>
          </a:xfrm>
          <a:prstGeom prst="rect">
            <a:avLst/>
          </a:prstGeom>
        </p:spPr>
      </p:pic>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7658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Road Safety</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a:bodyPr>
          <a:lstStyle/>
          <a:p>
            <a:pPr lvl="0" defTabSz="914400" fontAlgn="base">
              <a:spcBef>
                <a:spcPct val="20000"/>
              </a:spcBef>
              <a:spcAft>
                <a:spcPts val="600"/>
              </a:spcAft>
              <a:buClr>
                <a:srgbClr val="92D050"/>
              </a:buClr>
              <a:buSzTx/>
              <a:buFont typeface="Wingdings" panose="05000000000000000000" pitchFamily="2" charset="2"/>
              <a:buChar char="ü"/>
            </a:pPr>
            <a:r>
              <a:rPr lang="en-US" sz="3200" dirty="0">
                <a:latin typeface="Arial Narrow"/>
                <a:cs typeface="Arial"/>
              </a:rPr>
              <a:t>Address public-transportation issues and/or establish policies and procedures aimed at improving safety on county-maintained roads and bridges.</a:t>
            </a:r>
          </a:p>
          <a:p>
            <a:pPr lvl="0" defTabSz="914400" fontAlgn="base">
              <a:spcBef>
                <a:spcPct val="20000"/>
              </a:spcBef>
              <a:spcAft>
                <a:spcPct val="0"/>
              </a:spcAft>
              <a:buClr>
                <a:srgbClr val="92D050"/>
              </a:buClr>
              <a:buSzTx/>
              <a:buFont typeface="Wingdings" panose="05000000000000000000" pitchFamily="2" charset="2"/>
              <a:buChar char="ü"/>
            </a:pPr>
            <a:r>
              <a:rPr lang="en-US" sz="3200" dirty="0">
                <a:latin typeface="Arial Narrow"/>
                <a:cs typeface="Arial"/>
              </a:rPr>
              <a:t>Complements counties’ existing authority to oversee and supervise county roads and bridges and allows more flexibility in designing programs that provide for public transportation.</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41659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County Office Programs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lnSpcReduction="10000"/>
          </a:bodyPr>
          <a:lstStyle/>
          <a:p>
            <a:pPr lvl="0" defTabSz="914400" fontAlgn="base">
              <a:spcBef>
                <a:spcPct val="20000"/>
              </a:spcBef>
              <a:spcAft>
                <a:spcPts val="600"/>
              </a:spcAft>
              <a:buClr>
                <a:srgbClr val="92D050"/>
              </a:buClr>
              <a:buSzTx/>
              <a:buFont typeface="Wingdings" panose="05000000000000000000" pitchFamily="2" charset="2"/>
              <a:buChar char="ü"/>
            </a:pPr>
            <a:r>
              <a:rPr lang="en-US" sz="3200" dirty="0">
                <a:latin typeface="Arial Narrow"/>
                <a:cs typeface="Arial"/>
              </a:rPr>
              <a:t>Amendment 909 eliminates the need for local laws to implement programs related to county offices that are designed to operate county government more efficiently or economically.</a:t>
            </a:r>
          </a:p>
          <a:p>
            <a:pPr lvl="0" defTabSz="914400" fontAlgn="base">
              <a:spcBef>
                <a:spcPct val="20000"/>
              </a:spcBef>
              <a:spcAft>
                <a:spcPts val="600"/>
              </a:spcAft>
              <a:buClr>
                <a:srgbClr val="92D050"/>
              </a:buClr>
              <a:buSzTx/>
              <a:buFont typeface="Wingdings" panose="05000000000000000000" pitchFamily="2" charset="2"/>
              <a:buChar char="ü"/>
            </a:pPr>
            <a:r>
              <a:rPr lang="en-US" sz="3200" dirty="0">
                <a:latin typeface="Arial Narrow"/>
                <a:cs typeface="Arial"/>
              </a:rPr>
              <a:t>The county commission must have the written consent and cooperation of any affected elected officials to implement programs involving the operation of the elected official’s office.</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61735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County Office Programs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fontScale="85000" lnSpcReduction="20000"/>
          </a:bodyPr>
          <a:lstStyle/>
          <a:p>
            <a:pPr marL="457200" lvl="1" indent="0">
              <a:buNone/>
            </a:pPr>
            <a:r>
              <a:rPr lang="en-US" sz="3200" b="1" dirty="0">
                <a:solidFill>
                  <a:srgbClr val="FF0000"/>
                </a:solidFill>
                <a:latin typeface="Arial Narrow" panose="020B0606020202030204" pitchFamily="34" charset="0"/>
              </a:rPr>
              <a:t>Amendment 4 specifically authorizes counties to implement the following programs:</a:t>
            </a:r>
          </a:p>
          <a:p>
            <a:pPr marL="457200" lvl="1" indent="0">
              <a:buNone/>
            </a:pPr>
            <a:r>
              <a:rPr lang="en-US" sz="3200" dirty="0">
                <a:latin typeface="Arial Narrow" panose="020B0606020202030204" pitchFamily="34" charset="0"/>
              </a:rPr>
              <a:t>-Creation and operation of a one-stop tag program</a:t>
            </a:r>
          </a:p>
          <a:p>
            <a:pPr marL="457200" lvl="1" indent="0">
              <a:buNone/>
            </a:pPr>
            <a:r>
              <a:rPr lang="en-US" sz="3200" dirty="0">
                <a:latin typeface="Arial Narrow" panose="020B0606020202030204" pitchFamily="34" charset="0"/>
              </a:rPr>
              <a:t>-Creation and operation of a commissary or “jail store” at the county jail</a:t>
            </a:r>
          </a:p>
          <a:p>
            <a:pPr marL="457200" lvl="1" indent="0">
              <a:buNone/>
            </a:pPr>
            <a:r>
              <a:rPr lang="en-US" sz="3200" dirty="0">
                <a:latin typeface="Arial Narrow" panose="020B0606020202030204" pitchFamily="34" charset="0"/>
              </a:rPr>
              <a:t>-Procedures for disposal of unclaimed property</a:t>
            </a:r>
          </a:p>
          <a:p>
            <a:pPr marL="457200" lvl="1" indent="0">
              <a:buNone/>
            </a:pPr>
            <a:r>
              <a:rPr lang="en-US" sz="3200" dirty="0">
                <a:latin typeface="Arial Narrow" panose="020B0606020202030204" pitchFamily="34" charset="0"/>
              </a:rPr>
              <a:t>-Management of the county highway department</a:t>
            </a:r>
          </a:p>
          <a:p>
            <a:pPr marL="457200" lvl="1" indent="0">
              <a:buNone/>
            </a:pPr>
            <a:r>
              <a:rPr lang="en-US" sz="3200" dirty="0">
                <a:latin typeface="Arial Narrow" panose="020B0606020202030204" pitchFamily="34" charset="0"/>
              </a:rPr>
              <a:t>-Automation of county archives</a:t>
            </a:r>
          </a:p>
          <a:p>
            <a:pPr marL="457200" lvl="1" indent="0">
              <a:buNone/>
            </a:pPr>
            <a:r>
              <a:rPr lang="en-US" sz="3200" dirty="0">
                <a:latin typeface="Arial Narrow" panose="020B0606020202030204" pitchFamily="34" charset="0"/>
              </a:rPr>
              <a:t>-Establishment of unit or district road maintenance systems</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0041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Emergency Assistance Programs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lnSpcReduction="10000"/>
          </a:bodyPr>
          <a:lstStyle/>
          <a:p>
            <a:pPr>
              <a:spcAft>
                <a:spcPts val="600"/>
              </a:spcAft>
              <a:buFont typeface="Arial" panose="020B0604020202020204" pitchFamily="34" charset="0"/>
              <a:buChar char="•"/>
            </a:pPr>
            <a:r>
              <a:rPr lang="en-US" sz="3100" dirty="0">
                <a:latin typeface="Arial Narrow" panose="020B0606020202030204" pitchFamily="34" charset="0"/>
              </a:rPr>
              <a:t>Amendment 4 allows counties to create programs related to ambulance service and improving county emergency management services.</a:t>
            </a:r>
          </a:p>
          <a:p>
            <a:pPr>
              <a:buFont typeface="Arial" panose="020B0604020202020204" pitchFamily="34" charset="0"/>
              <a:buChar char="•"/>
            </a:pPr>
            <a:r>
              <a:rPr lang="en-US" sz="3100" dirty="0">
                <a:latin typeface="Arial Narrow" panose="020B0606020202030204" pitchFamily="34" charset="0"/>
              </a:rPr>
              <a:t>Counties are now able to establish more efficient debris removal procedures, better plans for constructing and utilizing shelter and safe houses, and more efficiently implement procedures for warning and preparing citizens for impending disaster.</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21801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Unanswered Questions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fontScale="92500"/>
          </a:bodyPr>
          <a:lstStyle/>
          <a:p>
            <a:pPr lvl="1">
              <a:spcAft>
                <a:spcPts val="600"/>
              </a:spcAft>
            </a:pPr>
            <a:r>
              <a:rPr lang="en-US" sz="3200" dirty="0">
                <a:latin typeface="Arial Narrow" panose="020B0606020202030204" pitchFamily="34" charset="0"/>
              </a:rPr>
              <a:t>Some sections of Amendment 4 list specifics programs that counties can implement under this new authority.</a:t>
            </a:r>
            <a:br>
              <a:rPr lang="en-US" sz="3200" dirty="0">
                <a:latin typeface="Arial Narrow" panose="020B0606020202030204" pitchFamily="34" charset="0"/>
              </a:rPr>
            </a:br>
            <a:r>
              <a:rPr lang="en-US" sz="3200" dirty="0">
                <a:latin typeface="Arial Narrow" panose="020B0606020202030204" pitchFamily="34" charset="0"/>
              </a:rPr>
              <a:t>	</a:t>
            </a:r>
            <a:r>
              <a:rPr lang="en-US" sz="2800" dirty="0">
                <a:latin typeface="Arial Narrow" panose="020B0606020202030204" pitchFamily="34" charset="0"/>
              </a:rPr>
              <a:t>Ex. – Emergency assistance programs, </a:t>
            </a:r>
            <a:r>
              <a:rPr lang="en-US" sz="2800" dirty="0">
                <a:solidFill>
                  <a:srgbClr val="FF0000"/>
                </a:solidFill>
                <a:latin typeface="Arial Narrow" panose="020B0606020202030204" pitchFamily="34" charset="0"/>
              </a:rPr>
              <a:t>including </a:t>
            </a:r>
            <a:r>
              <a:rPr lang="en-US" sz="2800" dirty="0">
                <a:latin typeface="Arial Narrow" panose="020B0606020202030204" pitchFamily="34" charset="0"/>
              </a:rPr>
              <a:t>	programs related to ambulance service and programs to improve county emergency 	management services.</a:t>
            </a:r>
            <a:r>
              <a:rPr lang="en-US" sz="3200" b="1" u="sng" dirty="0">
                <a:latin typeface="Arial Narrow" panose="020B0606020202030204" pitchFamily="34" charset="0"/>
              </a:rPr>
              <a:t/>
            </a:r>
            <a:br>
              <a:rPr lang="en-US" sz="3200" b="1" u="sng" dirty="0">
                <a:latin typeface="Arial Narrow" panose="020B0606020202030204" pitchFamily="34" charset="0"/>
              </a:rPr>
            </a:br>
            <a:r>
              <a:rPr lang="en-US" sz="3200" b="1" u="sng" dirty="0">
                <a:latin typeface="Arial Narrow" panose="020B0606020202030204" pitchFamily="34" charset="0"/>
              </a:rPr>
              <a:t/>
            </a:r>
            <a:br>
              <a:rPr lang="en-US" sz="3200" b="1" u="sng" dirty="0">
                <a:latin typeface="Arial Narrow" panose="020B0606020202030204" pitchFamily="34" charset="0"/>
              </a:rPr>
            </a:br>
            <a:r>
              <a:rPr lang="en-US" sz="3200" b="1" u="sng" dirty="0">
                <a:latin typeface="Arial Narrow" panose="020B0606020202030204" pitchFamily="34" charset="0"/>
              </a:rPr>
              <a:t>What does “including” mean? </a:t>
            </a:r>
            <a:r>
              <a:rPr lang="en-US" sz="3200" u="sng" dirty="0">
                <a:latin typeface="Arial Narrow" panose="020B0606020202030204" pitchFamily="34" charset="0"/>
              </a:rPr>
              <a:t>In Alabama, the answer is unclear.</a:t>
            </a:r>
            <a:endParaRPr lang="en-US" dirty="0">
              <a:latin typeface="Arial Narrow" panose="020B0606020202030204" pitchFamily="34" charset="0"/>
            </a:endParaRPr>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3390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Notice Requirements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sz="3100" dirty="0">
                <a:latin typeface="Arial Narrow" panose="020B0606020202030204" pitchFamily="34" charset="0"/>
              </a:rPr>
              <a:t>Notice of Proposed Action</a:t>
            </a:r>
          </a:p>
          <a:p>
            <a:pPr marL="914400" lvl="1" indent="-514350"/>
            <a:r>
              <a:rPr lang="en-US" sz="2600" dirty="0">
                <a:latin typeface="Arial Narrow" panose="020B0606020202030204" pitchFamily="34" charset="0"/>
              </a:rPr>
              <a:t>Announce at regular county commission meeting that the matter will be on the next regularly-scheduled commission meeting agenda</a:t>
            </a:r>
          </a:p>
          <a:p>
            <a:pPr marL="914400" lvl="1" indent="-514350"/>
            <a:r>
              <a:rPr lang="en-US" sz="2600" dirty="0">
                <a:latin typeface="Arial Narrow" panose="020B0606020202030204" pitchFamily="34" charset="0"/>
              </a:rPr>
              <a:t>Provide notice of the meeting in compliance with the OMA notice requirements for regular commission meetings</a:t>
            </a:r>
          </a:p>
          <a:p>
            <a:pPr marL="514350" indent="-514350">
              <a:buFont typeface="+mj-lt"/>
              <a:buAutoNum type="arabicPeriod"/>
            </a:pPr>
            <a:r>
              <a:rPr lang="en-US" sz="3100" dirty="0">
                <a:latin typeface="Arial Narrow" panose="020B0606020202030204" pitchFamily="34" charset="0"/>
              </a:rPr>
              <a:t>Public Hearing on Proposed Action</a:t>
            </a:r>
          </a:p>
          <a:p>
            <a:pPr marL="514350" indent="-514350">
              <a:buFont typeface="+mj-lt"/>
              <a:buAutoNum type="arabicPeriod"/>
            </a:pPr>
            <a:r>
              <a:rPr lang="en-US" sz="3100" dirty="0">
                <a:latin typeface="Arial Narrow" panose="020B0606020202030204" pitchFamily="34" charset="0"/>
              </a:rPr>
              <a:t>Consideration at Regular County Commission Meeting</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3305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8800" b="1" dirty="0">
                <a:latin typeface="Arial Black" panose="020B0A04020102020204" pitchFamily="34" charset="0"/>
              </a:rPr>
              <a:t>QUESTIONS?</a:t>
            </a: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18815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What Does It Do?</a:t>
            </a:r>
          </a:p>
        </p:txBody>
      </p:sp>
      <p:sp>
        <p:nvSpPr>
          <p:cNvPr id="3" name="Content Placeholder 2"/>
          <p:cNvSpPr>
            <a:spLocks noGrp="1"/>
          </p:cNvSpPr>
          <p:nvPr>
            <p:ph idx="1"/>
          </p:nvPr>
        </p:nvSpPr>
        <p:spPr/>
        <p:txBody>
          <a:bodyPr>
            <a:normAutofit/>
          </a:bodyPr>
          <a:lstStyle/>
          <a:p>
            <a:pPr marL="457200" lvl="1" indent="0">
              <a:buNone/>
            </a:pPr>
            <a:r>
              <a:rPr lang="en-US" sz="3400" dirty="0">
                <a:latin typeface="Arial Narrow" panose="020B0606020202030204" pitchFamily="34" charset="0"/>
              </a:rPr>
              <a:t>Amendment 909 authorizes the county commission in each county, </a:t>
            </a:r>
            <a:r>
              <a:rPr lang="en-US" sz="3400" u="sng" dirty="0">
                <a:latin typeface="Arial Narrow" panose="020B0606020202030204" pitchFamily="34" charset="0"/>
              </a:rPr>
              <a:t>except Jefferson,</a:t>
            </a:r>
            <a:r>
              <a:rPr lang="en-US" sz="3400" dirty="0">
                <a:latin typeface="Arial Narrow" panose="020B0606020202030204" pitchFamily="34" charset="0"/>
              </a:rPr>
              <a:t> to administratively establish certain programs, policies, and procedures related to county’s affairs </a:t>
            </a:r>
            <a:r>
              <a:rPr lang="en-US" sz="3400" b="1" i="1" dirty="0">
                <a:latin typeface="Arial Narrow" panose="020B0606020202030204" pitchFamily="34" charset="0"/>
              </a:rPr>
              <a:t>without having a specific general law on the subject and without the need for passage of a local law. </a:t>
            </a:r>
            <a:endParaRPr lang="en-US" sz="3400" b="1" i="1" dirty="0">
              <a:solidFill>
                <a:srgbClr val="FF0000"/>
              </a:solidFill>
              <a:latin typeface="Arial Narrow" panose="020B0606020202030204" pitchFamily="34" charset="0"/>
            </a:endParaRPr>
          </a:p>
          <a:p>
            <a:endParaRPr lang="en-US" dirty="0"/>
          </a:p>
        </p:txBody>
      </p:sp>
      <p:pic>
        <p:nvPicPr>
          <p:cNvPr id="6" name="Picture 5"/>
          <p:cNvPicPr>
            <a:picLocks noChangeAspect="1"/>
          </p:cNvPicPr>
          <p:nvPr/>
        </p:nvPicPr>
        <p:blipFill>
          <a:blip r:embed="rId3"/>
          <a:stretch>
            <a:fillRect/>
          </a:stretch>
        </p:blipFill>
        <p:spPr>
          <a:xfrm>
            <a:off x="3603949" y="6053221"/>
            <a:ext cx="2743438" cy="341406"/>
          </a:xfrm>
          <a:prstGeom prst="rect">
            <a:avLst/>
          </a:prstGeom>
        </p:spPr>
      </p:pic>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9911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How Does It Work?</a:t>
            </a:r>
          </a:p>
        </p:txBody>
      </p:sp>
      <p:sp>
        <p:nvSpPr>
          <p:cNvPr id="3" name="Content Placeholder 2"/>
          <p:cNvSpPr>
            <a:spLocks noGrp="1"/>
          </p:cNvSpPr>
          <p:nvPr>
            <p:ph idx="1"/>
          </p:nvPr>
        </p:nvSpPr>
        <p:spPr/>
        <p:txBody>
          <a:bodyPr>
            <a:normAutofit lnSpcReduction="10000"/>
          </a:bodyPr>
          <a:lstStyle/>
          <a:p>
            <a:pPr>
              <a:spcAft>
                <a:spcPts val="600"/>
              </a:spcAft>
            </a:pPr>
            <a:r>
              <a:rPr lang="en-US" sz="3400" dirty="0">
                <a:latin typeface="Arial Narrow" panose="020B0606020202030204" pitchFamily="34" charset="0"/>
              </a:rPr>
              <a:t>Amendment 909 only allows for the development and establishment of administrative programs in certain areas as identified within the amendment.</a:t>
            </a:r>
          </a:p>
          <a:p>
            <a:r>
              <a:rPr lang="en-US" sz="3400" dirty="0">
                <a:latin typeface="Arial Narrow" panose="020B0606020202030204" pitchFamily="34" charset="0"/>
              </a:rPr>
              <a:t>The amendment also provides specific procedures to follow when considering implementation of any of the administrative programs authorized in the amendment.</a:t>
            </a:r>
          </a:p>
          <a:p>
            <a:endParaRPr lang="en-US" dirty="0"/>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22748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Limitations on Amendment 909 Powers</a:t>
            </a:r>
          </a:p>
        </p:txBody>
      </p:sp>
      <p:sp>
        <p:nvSpPr>
          <p:cNvPr id="3" name="Content Placeholder 2"/>
          <p:cNvSpPr>
            <a:spLocks noGrp="1"/>
          </p:cNvSpPr>
          <p:nvPr>
            <p:ph idx="1"/>
          </p:nvPr>
        </p:nvSpPr>
        <p:spPr>
          <a:xfrm>
            <a:off x="677334" y="1942259"/>
            <a:ext cx="8596668" cy="3880773"/>
          </a:xfrm>
        </p:spPr>
        <p:txBody>
          <a:bodyPr>
            <a:noAutofit/>
          </a:bodyPr>
          <a:lstStyle/>
          <a:p>
            <a:pPr marL="0" indent="0">
              <a:buNone/>
            </a:pPr>
            <a:r>
              <a:rPr lang="en-US" sz="3400" b="1" dirty="0">
                <a:solidFill>
                  <a:srgbClr val="FF0000"/>
                </a:solidFill>
                <a:latin typeface="Arial Narrow" panose="020B0606020202030204" pitchFamily="34" charset="0"/>
              </a:rPr>
              <a:t>Amendment 909 Programs CANNOT:</a:t>
            </a:r>
          </a:p>
          <a:p>
            <a:pPr marL="514350" indent="-514350">
              <a:buFont typeface="+mj-lt"/>
              <a:buAutoNum type="arabicPeriod"/>
            </a:pPr>
            <a:r>
              <a:rPr lang="en-US" sz="3200" dirty="0">
                <a:latin typeface="Arial Narrow" panose="020B0606020202030204" pitchFamily="34" charset="0"/>
              </a:rPr>
              <a:t>Conflict with the Constitution, general law or local law</a:t>
            </a:r>
          </a:p>
          <a:p>
            <a:pPr marL="514350" indent="-514350">
              <a:buFont typeface="+mj-lt"/>
              <a:buAutoNum type="arabicPeriod"/>
            </a:pPr>
            <a:r>
              <a:rPr lang="en-US" sz="3200" dirty="0">
                <a:latin typeface="Arial Narrow" panose="020B0606020202030204" pitchFamily="34" charset="0"/>
              </a:rPr>
              <a:t>Create or increase any taxes or fees</a:t>
            </a:r>
          </a:p>
          <a:p>
            <a:pPr marL="514350" indent="-514350">
              <a:buFont typeface="+mj-lt"/>
              <a:buAutoNum type="arabicPeriod"/>
            </a:pPr>
            <a:r>
              <a:rPr lang="en-US" sz="3200" dirty="0">
                <a:latin typeface="Arial Narrow" panose="020B0606020202030204" pitchFamily="34" charset="0"/>
              </a:rPr>
              <a:t>Affect the private property rights of any citizen or business</a:t>
            </a:r>
          </a:p>
          <a:p>
            <a:pPr marL="514350" indent="-514350">
              <a:buFont typeface="+mj-lt"/>
              <a:buAutoNum type="arabicPeriod"/>
            </a:pPr>
            <a:r>
              <a:rPr lang="en-US" sz="3200" dirty="0">
                <a:latin typeface="Arial Narrow" panose="020B0606020202030204" pitchFamily="34" charset="0"/>
              </a:rPr>
              <a:t>Alter the Constitutional or statutory functions of an elected official, without their consent</a:t>
            </a:r>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37670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County Authority Under Amendment 909</a:t>
            </a:r>
          </a:p>
        </p:txBody>
      </p:sp>
      <p:sp>
        <p:nvSpPr>
          <p:cNvPr id="3" name="Content Placeholder 2"/>
          <p:cNvSpPr>
            <a:spLocks noGrp="1"/>
          </p:cNvSpPr>
          <p:nvPr>
            <p:ph idx="1"/>
          </p:nvPr>
        </p:nvSpPr>
        <p:spPr/>
        <p:txBody>
          <a:bodyPr>
            <a:normAutofit fontScale="92500" lnSpcReduction="20000"/>
          </a:bodyPr>
          <a:lstStyle/>
          <a:p>
            <a:pPr marL="457200" lvl="1" indent="0">
              <a:buNone/>
            </a:pPr>
            <a:r>
              <a:rPr lang="en-US" sz="3500" b="1" dirty="0">
                <a:solidFill>
                  <a:srgbClr val="FF0000"/>
                </a:solidFill>
                <a:latin typeface="Arial Narrow" panose="020B0606020202030204" pitchFamily="34" charset="0"/>
              </a:rPr>
              <a:t>Five limited authorities under Amendment 4:</a:t>
            </a:r>
          </a:p>
          <a:p>
            <a:pPr marL="971550" lvl="1" indent="-514350">
              <a:buFont typeface="+mj-lt"/>
              <a:buAutoNum type="arabicPeriod"/>
            </a:pPr>
            <a:r>
              <a:rPr lang="en-US" sz="3500" dirty="0">
                <a:latin typeface="Arial Narrow" panose="020B0606020202030204" pitchFamily="34" charset="0"/>
              </a:rPr>
              <a:t>Address personnel matters in the absence of state or local laws authorizing such programs</a:t>
            </a:r>
          </a:p>
          <a:p>
            <a:pPr marL="971550" lvl="1" indent="-514350">
              <a:buFont typeface="+mj-lt"/>
              <a:buAutoNum type="arabicPeriod"/>
            </a:pPr>
            <a:r>
              <a:rPr lang="en-US" sz="3500" dirty="0">
                <a:latin typeface="Arial Narrow" panose="020B0606020202030204" pitchFamily="34" charset="0"/>
              </a:rPr>
              <a:t>Community programs for litter-control, including animal control programs</a:t>
            </a:r>
          </a:p>
          <a:p>
            <a:pPr marL="971550" lvl="1" indent="-514350">
              <a:buFont typeface="+mj-lt"/>
              <a:buAutoNum type="arabicPeriod"/>
            </a:pPr>
            <a:r>
              <a:rPr lang="en-US" sz="3500" dirty="0">
                <a:latin typeface="Arial Narrow" panose="020B0606020202030204" pitchFamily="34" charset="0"/>
              </a:rPr>
              <a:t>Public transportation and public road safety</a:t>
            </a:r>
          </a:p>
          <a:p>
            <a:pPr marL="971550" lvl="1" indent="-514350">
              <a:buFont typeface="+mj-lt"/>
              <a:buAutoNum type="arabicPeriod"/>
            </a:pPr>
            <a:r>
              <a:rPr lang="en-US" sz="3500" dirty="0">
                <a:latin typeface="Arial Narrow" panose="020B0606020202030204" pitchFamily="34" charset="0"/>
              </a:rPr>
              <a:t>Programs related to county offices</a:t>
            </a:r>
          </a:p>
          <a:p>
            <a:pPr marL="971550" lvl="1" indent="-514350">
              <a:buFont typeface="+mj-lt"/>
              <a:buAutoNum type="arabicPeriod"/>
            </a:pPr>
            <a:r>
              <a:rPr lang="en-US" sz="3500" dirty="0">
                <a:latin typeface="Arial Narrow" panose="020B0606020202030204" pitchFamily="34" charset="0"/>
              </a:rPr>
              <a:t>Emergency assistance programs</a:t>
            </a:r>
          </a:p>
          <a:p>
            <a:pPr marL="457200" lvl="1" indent="0">
              <a:buNone/>
            </a:pPr>
            <a:endParaRPr lang="en-US" dirty="0"/>
          </a:p>
          <a:p>
            <a:pPr marL="457200" lvl="1" indent="0">
              <a:buNone/>
            </a:pPr>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8110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Personnel Programs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a:bodyPr>
          <a:lstStyle/>
          <a:p>
            <a:pPr lvl="1">
              <a:spcAft>
                <a:spcPts val="600"/>
              </a:spcAft>
            </a:pPr>
            <a:r>
              <a:rPr lang="en-US" sz="3200" dirty="0">
                <a:latin typeface="Arial Narrow" panose="020B0606020202030204" pitchFamily="34" charset="0"/>
              </a:rPr>
              <a:t>Most counties already have personnel policies and procedures that have been established by local law or county commission resolution.</a:t>
            </a:r>
          </a:p>
          <a:p>
            <a:pPr lvl="1"/>
            <a:r>
              <a:rPr lang="en-US" sz="3200" dirty="0">
                <a:latin typeface="Arial Narrow" panose="020B0606020202030204" pitchFamily="34" charset="0"/>
              </a:rPr>
              <a:t>Amendment 4 grants counties broader authority to address personnel matters, even in the absence of a specific state or local law authorizing such programs.</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9312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Personnel Programs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fontScale="85000" lnSpcReduction="20000"/>
          </a:bodyPr>
          <a:lstStyle/>
          <a:p>
            <a:pPr marL="457200" lvl="1" indent="0">
              <a:buNone/>
            </a:pPr>
            <a:r>
              <a:rPr lang="en-US" sz="3200" b="1" dirty="0">
                <a:solidFill>
                  <a:srgbClr val="FF0000"/>
                </a:solidFill>
                <a:latin typeface="Arial Narrow" panose="020B0606020202030204" pitchFamily="34" charset="0"/>
              </a:rPr>
              <a:t>Amendment 909 specifically authorizes counties to do the following:</a:t>
            </a:r>
          </a:p>
          <a:p>
            <a:pPr marL="457200" lvl="1" indent="0">
              <a:buNone/>
            </a:pPr>
            <a:r>
              <a:rPr lang="en-US" sz="3200" dirty="0">
                <a:latin typeface="Arial Narrow" panose="020B0606020202030204" pitchFamily="34" charset="0"/>
              </a:rPr>
              <a:t>-Establish a county personnel system</a:t>
            </a:r>
          </a:p>
          <a:p>
            <a:pPr marL="457200" lvl="1" indent="0">
              <a:buNone/>
            </a:pPr>
            <a:r>
              <a:rPr lang="en-US" sz="3200" dirty="0">
                <a:latin typeface="Arial Narrow" panose="020B0606020202030204" pitchFamily="34" charset="0"/>
              </a:rPr>
              <a:t>-Provide for employee benefits</a:t>
            </a:r>
          </a:p>
          <a:p>
            <a:pPr marL="457200" lvl="1" indent="0">
              <a:buNone/>
            </a:pPr>
            <a:r>
              <a:rPr lang="en-US" sz="3200" dirty="0">
                <a:latin typeface="Arial Narrow" panose="020B0606020202030204" pitchFamily="34" charset="0"/>
              </a:rPr>
              <a:t>-Give a deputy his or her badge and pistol upon retirement</a:t>
            </a:r>
          </a:p>
          <a:p>
            <a:pPr marL="457200" lvl="1" indent="0">
              <a:buNone/>
            </a:pPr>
            <a:r>
              <a:rPr lang="en-US" sz="3200" dirty="0">
                <a:latin typeface="Arial Narrow" panose="020B0606020202030204" pitchFamily="34" charset="0"/>
              </a:rPr>
              <a:t>-Create employee incentive programs on matters such as 	attendance, performance or safety</a:t>
            </a:r>
          </a:p>
          <a:p>
            <a:pPr marL="457200" lvl="1" indent="0">
              <a:buNone/>
            </a:pPr>
            <a:r>
              <a:rPr lang="en-US" sz="3200" dirty="0">
                <a:latin typeface="Arial Narrow" panose="020B0606020202030204" pitchFamily="34" charset="0"/>
              </a:rPr>
              <a:t>-Create retirement incentive programs</a:t>
            </a:r>
          </a:p>
          <a:p>
            <a:pPr marL="457200" lvl="1" indent="0">
              <a:buNone/>
            </a:pPr>
            <a:r>
              <a:rPr lang="en-US" sz="3200" dirty="0">
                <a:latin typeface="Arial Narrow" panose="020B0606020202030204" pitchFamily="34" charset="0"/>
              </a:rPr>
              <a:t>-Create employee recognition and appreciation programs</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1150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Animal Control</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a:bodyPr>
          <a:lstStyle/>
          <a:p>
            <a:pPr>
              <a:spcAft>
                <a:spcPts val="600"/>
              </a:spcAft>
            </a:pPr>
            <a:r>
              <a:rPr lang="en-US" sz="2800" dirty="0">
                <a:latin typeface="Arial Narrow" panose="020B0606020202030204" pitchFamily="34" charset="0"/>
              </a:rPr>
              <a:t>Under Amendment 4, the county commission is allowed to establish programs to address animals running at large in unincorporated areas or to restrict dangerous animals from being kept in locations or under circumstances that endanger the public safety.</a:t>
            </a:r>
          </a:p>
          <a:p>
            <a:r>
              <a:rPr lang="en-US" sz="2800" dirty="0">
                <a:latin typeface="Arial Narrow" panose="020B0606020202030204" pitchFamily="34" charset="0"/>
              </a:rPr>
              <a:t>Counties may also establish programs or policies requiring the removal of diseased or deceased animals that create a nuisance to the public.</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81532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Amendment 909</a:t>
            </a:r>
            <a:br>
              <a:rPr lang="en-US" dirty="0">
                <a:latin typeface="Arial Black" panose="020B0A04020102020204" pitchFamily="34" charset="0"/>
              </a:rPr>
            </a:br>
            <a:r>
              <a:rPr lang="en-US" dirty="0">
                <a:latin typeface="Arial Black" panose="020B0A04020102020204" pitchFamily="34" charset="0"/>
              </a:rPr>
              <a:t>Animal Control, Limitations</a:t>
            </a:r>
            <a:endParaRPr lang="en-US" sz="3200" dirty="0">
              <a:effectLst>
                <a:outerShdw blurRad="38100" dist="38100" dir="2700000" algn="tl">
                  <a:srgbClr val="000000">
                    <a:alpha val="43137"/>
                  </a:srgbClr>
                </a:outerShdw>
              </a:effectLst>
              <a:latin typeface="Arial Black" panose="020B0A04020102020204" pitchFamily="34" charset="0"/>
            </a:endParaRPr>
          </a:p>
        </p:txBody>
      </p:sp>
      <p:sp>
        <p:nvSpPr>
          <p:cNvPr id="3" name="Content Placeholder 2"/>
          <p:cNvSpPr>
            <a:spLocks noGrp="1"/>
          </p:cNvSpPr>
          <p:nvPr>
            <p:ph idx="1"/>
          </p:nvPr>
        </p:nvSpPr>
        <p:spPr/>
        <p:txBody>
          <a:bodyPr>
            <a:normAutofit fontScale="92500"/>
          </a:bodyPr>
          <a:lstStyle/>
          <a:p>
            <a:pPr marL="0" indent="0">
              <a:buNone/>
            </a:pPr>
            <a:r>
              <a:rPr lang="en-US" sz="3200" dirty="0">
                <a:latin typeface="Arial Narrow" panose="020B0606020202030204" pitchFamily="34" charset="0"/>
              </a:rPr>
              <a:t>A county may not establish programs that result in the destruction of an animal, or that restrict the use of animals for any of the following purposes:</a:t>
            </a:r>
          </a:p>
          <a:p>
            <a:pPr marL="514350" indent="-514350">
              <a:buFont typeface="+mj-lt"/>
              <a:buAutoNum type="arabicPeriod"/>
            </a:pPr>
            <a:r>
              <a:rPr lang="en-US" sz="3200" dirty="0">
                <a:latin typeface="Arial Narrow" panose="020B0606020202030204" pitchFamily="34" charset="0"/>
              </a:rPr>
              <a:t>Hunting</a:t>
            </a:r>
          </a:p>
          <a:p>
            <a:pPr marL="514350" indent="-514350">
              <a:buFont typeface="+mj-lt"/>
              <a:buAutoNum type="arabicPeriod"/>
            </a:pPr>
            <a:r>
              <a:rPr lang="en-US" sz="3200" dirty="0">
                <a:latin typeface="Arial Narrow" panose="020B0606020202030204" pitchFamily="34" charset="0"/>
              </a:rPr>
              <a:t>Raising or keeping animals for sale or breeding</a:t>
            </a:r>
          </a:p>
          <a:p>
            <a:pPr marL="514350" indent="-514350">
              <a:buFont typeface="+mj-lt"/>
              <a:buAutoNum type="arabicPeriod"/>
            </a:pPr>
            <a:r>
              <a:rPr lang="en-US" sz="3200" dirty="0">
                <a:latin typeface="Arial Narrow" panose="020B0606020202030204" pitchFamily="34" charset="0"/>
              </a:rPr>
              <a:t>Raising or keeping animals for food or fiber production</a:t>
            </a:r>
          </a:p>
          <a:p>
            <a:pPr marL="514350" indent="-514350">
              <a:buFont typeface="+mj-lt"/>
              <a:buAutoNum type="arabicPeriod"/>
            </a:pPr>
            <a:r>
              <a:rPr lang="en-US" sz="3200" dirty="0">
                <a:latin typeface="Arial Narrow" panose="020B0606020202030204" pitchFamily="34" charset="0"/>
              </a:rPr>
              <a:t>Any farming operations</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483292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19852</TotalTime>
  <Words>733</Words>
  <Application>Microsoft Office PowerPoint</Application>
  <PresentationFormat>Widescreen</PresentationFormat>
  <Paragraphs>83</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Narrow</vt:lpstr>
      <vt:lpstr>Calibri</vt:lpstr>
      <vt:lpstr>Trebuchet MS</vt:lpstr>
      <vt:lpstr>Wingdings</vt:lpstr>
      <vt:lpstr>Wingdings 3</vt:lpstr>
      <vt:lpstr>Facet</vt:lpstr>
      <vt:lpstr>Making the Most of Amendment 909</vt:lpstr>
      <vt:lpstr>Amendment 909 What Does It Do?</vt:lpstr>
      <vt:lpstr>Amendment 909 How Does It Work?</vt:lpstr>
      <vt:lpstr>Limitations on Amendment 909 Powers</vt:lpstr>
      <vt:lpstr>County Authority Under Amendment 909</vt:lpstr>
      <vt:lpstr>Amendment 909 Personnel Programs</vt:lpstr>
      <vt:lpstr>Amendment 909 Personnel Programs</vt:lpstr>
      <vt:lpstr>Amendment 909 Animal Control</vt:lpstr>
      <vt:lpstr>Amendment 909 Animal Control, Limitations</vt:lpstr>
      <vt:lpstr>Amendment 909 Road Safety</vt:lpstr>
      <vt:lpstr>Amendment 909 County Office Programs</vt:lpstr>
      <vt:lpstr>Amendment 909 County Office Programs</vt:lpstr>
      <vt:lpstr>Amendment 909 Emergency Assistance Programs</vt:lpstr>
      <vt:lpstr>Amendment 909 Unanswered Questions</vt:lpstr>
      <vt:lpstr>Amendment 909 Notice Requirements</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Emily’s Law: What Counties Need to Know</dc:title>
  <dc:creator>Terri Reynolds</dc:creator>
  <cp:lastModifiedBy>Terri Reynolds</cp:lastModifiedBy>
  <cp:revision>48</cp:revision>
  <dcterms:created xsi:type="dcterms:W3CDTF">2018-07-23T13:48:50Z</dcterms:created>
  <dcterms:modified xsi:type="dcterms:W3CDTF">2018-08-16T19:05:01Z</dcterms:modified>
</cp:coreProperties>
</file>